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3"/>
  </p:notesMasterIdLst>
  <p:handoutMasterIdLst>
    <p:handoutMasterId r:id="rId14"/>
  </p:handoutMasterIdLst>
  <p:sldIdLst>
    <p:sldId id="257" r:id="rId5"/>
    <p:sldId id="389" r:id="rId6"/>
    <p:sldId id="384" r:id="rId7"/>
    <p:sldId id="392" r:id="rId8"/>
    <p:sldId id="317" r:id="rId9"/>
    <p:sldId id="393" r:id="rId10"/>
    <p:sldId id="279" r:id="rId11"/>
    <p:sldId id="39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59" d="100"/>
          <a:sy n="59" d="100"/>
        </p:scale>
        <p:origin x="72" y="22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4/15/2024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853680" y="1051551"/>
            <a:ext cx="3711258" cy="2384898"/>
          </a:xfrm>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Leptospirosis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194764" y="121920"/>
            <a:ext cx="7120436" cy="660400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Leptospirosis is an infectious disease of humans and animals that is caused by pathogenic spirochetes of the genus Leptospira (Leptospira </a:t>
            </a:r>
            <a:r>
              <a:rPr lang="en-US" sz="2400" dirty="0" err="1">
                <a:latin typeface="Times New Roman" panose="02020603050405020304" pitchFamily="18" charset="0"/>
                <a:cs typeface="Times New Roman" panose="02020603050405020304" pitchFamily="18" charset="0"/>
              </a:rPr>
              <a:t>interrogans</a:t>
            </a:r>
            <a:r>
              <a:rPr lang="en-US" sz="2400" dirty="0">
                <a:latin typeface="Times New Roman" panose="02020603050405020304" pitchFamily="18" charset="0"/>
                <a:cs typeface="Times New Roman" panose="02020603050405020304" pitchFamily="18" charset="0"/>
              </a:rPr>
              <a:t>). It is considered the most common zoonosis in the world. Leptospirosis is distributed worldwide (sparing the polar regions) but is most common in the tropics.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Leptospira species infect a wide range of animals, including mammals, birds, amphibians, and reptiles. Part of its life cycle is a chronic carrier state in some animals, in which the </a:t>
            </a:r>
            <a:r>
              <a:rPr lang="en-US" sz="2400" dirty="0" err="1">
                <a:latin typeface="Times New Roman" panose="02020603050405020304" pitchFamily="18" charset="0"/>
                <a:cs typeface="Times New Roman" panose="02020603050405020304" pitchFamily="18" charset="0"/>
              </a:rPr>
              <a:t>leptospires</a:t>
            </a:r>
            <a:r>
              <a:rPr lang="en-US" sz="2400" dirty="0">
                <a:latin typeface="Times New Roman" panose="02020603050405020304" pitchFamily="18" charset="0"/>
                <a:cs typeface="Times New Roman" panose="02020603050405020304" pitchFamily="18" charset="0"/>
              </a:rPr>
              <a:t> spread </a:t>
            </a:r>
            <a:r>
              <a:rPr lang="en-US" sz="2400" dirty="0" err="1">
                <a:latin typeface="Times New Roman" panose="02020603050405020304" pitchFamily="18" charset="0"/>
                <a:cs typeface="Times New Roman" panose="02020603050405020304" pitchFamily="18" charset="0"/>
              </a:rPr>
              <a:t>hematogenously</a:t>
            </a:r>
            <a:r>
              <a:rPr lang="en-US" sz="2400" dirty="0">
                <a:latin typeface="Times New Roman" panose="02020603050405020304" pitchFamily="18" charset="0"/>
                <a:cs typeface="Times New Roman" panose="02020603050405020304" pitchFamily="18" charset="0"/>
              </a:rPr>
              <a:t>, colonize the proximal renal tubules, and are shed via urine into the environment.</a:t>
            </a:r>
            <a:endParaRPr lang="en-US" sz="24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9636E00-3194-7299-38B3-FF8883A6575C}"/>
              </a:ext>
            </a:extLst>
          </p:cNvPr>
          <p:cNvPicPr>
            <a:picLocks noChangeAspect="1"/>
          </p:cNvPicPr>
          <p:nvPr/>
        </p:nvPicPr>
        <p:blipFill>
          <a:blip r:embed="rId2"/>
          <a:stretch>
            <a:fillRect/>
          </a:stretch>
        </p:blipFill>
        <p:spPr>
          <a:xfrm>
            <a:off x="7477760" y="0"/>
            <a:ext cx="4714240" cy="6858000"/>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71121" y="136436"/>
            <a:ext cx="11598365" cy="5658280"/>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Transmission and spread</a:t>
            </a:r>
          </a:p>
          <a:p>
            <a:pPr algn="just">
              <a:lnSpc>
                <a:spcPct val="150000"/>
              </a:lnSpc>
            </a:pPr>
            <a:r>
              <a:rPr lang="en-US" sz="2400" dirty="0">
                <a:latin typeface="Times New Roman" panose="02020603050405020304" pitchFamily="18" charset="0"/>
                <a:cs typeface="Times New Roman" panose="02020603050405020304" pitchFamily="18" charset="0"/>
              </a:rPr>
              <a:t>1- The bacteria can be found in ponds, rivers, puddles, sewers, agricultural fields and moist soil.</a:t>
            </a:r>
          </a:p>
          <a:p>
            <a:pPr algn="just">
              <a:lnSpc>
                <a:spcPct val="150000"/>
              </a:lnSpc>
            </a:pPr>
            <a:r>
              <a:rPr lang="en-US" sz="2400" dirty="0">
                <a:latin typeface="Times New Roman" panose="02020603050405020304" pitchFamily="18" charset="0"/>
                <a:cs typeface="Times New Roman" panose="02020603050405020304" pitchFamily="18" charset="0"/>
              </a:rPr>
              <a:t>2- Rats, mice, and moles are important </a:t>
            </a:r>
            <a:r>
              <a:rPr lang="en-US" sz="2400" i="1" dirty="0">
                <a:latin typeface="Times New Roman" panose="02020603050405020304" pitchFamily="18" charset="0"/>
                <a:cs typeface="Times New Roman" panose="02020603050405020304" pitchFamily="18" charset="0"/>
              </a:rPr>
              <a:t>primary hosts,</a:t>
            </a:r>
            <a:r>
              <a:rPr lang="en-US" sz="2400" dirty="0">
                <a:latin typeface="Times New Roman" panose="02020603050405020304" pitchFamily="18" charset="0"/>
                <a:cs typeface="Times New Roman" panose="02020603050405020304" pitchFamily="18" charset="0"/>
              </a:rPr>
              <a:t> but other mammals including dogs, deer, and other animals also carry the disease. </a:t>
            </a:r>
          </a:p>
          <a:p>
            <a:pPr algn="just">
              <a:lnSpc>
                <a:spcPct val="150000"/>
              </a:lnSpc>
            </a:pPr>
            <a:r>
              <a:rPr lang="en-US" sz="2400" dirty="0">
                <a:latin typeface="Times New Roman" panose="02020603050405020304" pitchFamily="18" charset="0"/>
                <a:cs typeface="Times New Roman" panose="02020603050405020304" pitchFamily="18" charset="0"/>
              </a:rPr>
              <a:t>3- Humans are the </a:t>
            </a:r>
            <a:r>
              <a:rPr lang="en-US" sz="2400" i="1" dirty="0">
                <a:latin typeface="Times New Roman" panose="02020603050405020304" pitchFamily="18" charset="0"/>
                <a:cs typeface="Times New Roman" panose="02020603050405020304" pitchFamily="18" charset="0"/>
              </a:rPr>
              <a:t>accidental hos</a:t>
            </a:r>
            <a:r>
              <a:rPr lang="en-US" sz="2400" dirty="0">
                <a:latin typeface="Times New Roman" panose="02020603050405020304" pitchFamily="18" charset="0"/>
                <a:cs typeface="Times New Roman" panose="02020603050405020304" pitchFamily="18" charset="0"/>
              </a:rPr>
              <a:t>t of Leptospira. Humans become infected through contact with water or moist soil that contains urine &amp; feces from infected animals.</a:t>
            </a:r>
          </a:p>
          <a:p>
            <a:pPr algn="just">
              <a:lnSpc>
                <a:spcPct val="150000"/>
              </a:lnSpc>
            </a:pPr>
            <a:r>
              <a:rPr lang="en-US" sz="2400" dirty="0">
                <a:latin typeface="Times New Roman" panose="02020603050405020304" pitchFamily="18" charset="0"/>
                <a:cs typeface="Times New Roman" panose="02020603050405020304" pitchFamily="18" charset="0"/>
              </a:rPr>
              <a:t>4- The bacteria enter through cuts, abrasions, ingestion of contaminated food, or contact with mucous membrane of the body (e.g. mouth, nose, and eyes).</a:t>
            </a:r>
          </a:p>
          <a:p>
            <a:pPr algn="just">
              <a:lnSpc>
                <a:spcPct val="150000"/>
              </a:lnSpc>
            </a:pPr>
            <a:r>
              <a:rPr lang="en-US" sz="2400" dirty="0">
                <a:latin typeface="Times New Roman" panose="02020603050405020304" pitchFamily="18" charset="0"/>
                <a:cs typeface="Times New Roman" panose="02020603050405020304" pitchFamily="18" charset="0"/>
              </a:rPr>
              <a:t>5- The disease is not known to spread between humans.</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9A9F7-59A4-AAE1-D029-0188621B1330}"/>
              </a:ext>
            </a:extLst>
          </p:cNvPr>
          <p:cNvSpPr>
            <a:spLocks noGrp="1"/>
          </p:cNvSpPr>
          <p:nvPr>
            <p:ph type="sldNum" sz="quarter" idx="12"/>
          </p:nvPr>
        </p:nvSpPr>
        <p:spPr/>
        <p:txBody>
          <a:bodyPr/>
          <a:lstStyle/>
          <a:p>
            <a:fld id="{DBA1B0FB-D917-4C8C-928F-313BD683BF39}" type="slidenum">
              <a:rPr lang="en-US" smtClean="0"/>
              <a:t>4</a:t>
            </a:fld>
            <a:endParaRPr lang="en-US"/>
          </a:p>
        </p:txBody>
      </p:sp>
      <p:pic>
        <p:nvPicPr>
          <p:cNvPr id="3" name="Picture 2">
            <a:extLst>
              <a:ext uri="{FF2B5EF4-FFF2-40B4-BE49-F238E27FC236}">
                <a16:creationId xmlns:a16="http://schemas.microsoft.com/office/drawing/2014/main" id="{60EA91E8-8B65-FC3D-4601-9DE0DBB82F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931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03200" y="247134"/>
            <a:ext cx="6797040" cy="3996287"/>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 of Anthrax</a:t>
            </a:r>
          </a:p>
          <a:p>
            <a:pPr algn="just">
              <a:lnSpc>
                <a:spcPct val="150000"/>
              </a:lnSpc>
            </a:pPr>
            <a:r>
              <a:rPr lang="en-US" sz="2400" i="1" dirty="0">
                <a:latin typeface="Times New Roman" panose="02020603050405020304" pitchFamily="18" charset="0"/>
                <a:cs typeface="Times New Roman" panose="02020603050405020304" pitchFamily="18" charset="0"/>
              </a:rPr>
              <a:t>Weil's disease </a:t>
            </a:r>
            <a:r>
              <a:rPr lang="en-US" sz="2400" dirty="0">
                <a:latin typeface="Times New Roman" panose="02020603050405020304" pitchFamily="18" charset="0"/>
                <a:cs typeface="Times New Roman" panose="02020603050405020304" pitchFamily="18" charset="0"/>
              </a:rPr>
              <a:t>the acute, severe form of leptospirosis, causes the infected individual to become jaundiced (skin and eyes become yellow), develop kidney failure, and bleed. Bleeding from the lungs associated with leptospirosis is known as severe </a:t>
            </a:r>
            <a:r>
              <a:rPr lang="en-US" sz="2400" i="1" dirty="0">
                <a:latin typeface="Times New Roman" panose="02020603050405020304" pitchFamily="18" charset="0"/>
                <a:cs typeface="Times New Roman" panose="02020603050405020304" pitchFamily="18" charset="0"/>
              </a:rPr>
              <a:t>pulmonary </a:t>
            </a:r>
            <a:r>
              <a:rPr lang="en-US" sz="2400" i="1" dirty="0" err="1">
                <a:latin typeface="Times New Roman" panose="02020603050405020304" pitchFamily="18" charset="0"/>
                <a:cs typeface="Times New Roman" panose="02020603050405020304" pitchFamily="18" charset="0"/>
              </a:rPr>
              <a:t>haemorrhage</a:t>
            </a:r>
            <a:r>
              <a:rPr lang="en-US" sz="2400" i="1" dirty="0">
                <a:latin typeface="Times New Roman" panose="02020603050405020304" pitchFamily="18" charset="0"/>
                <a:cs typeface="Times New Roman" panose="02020603050405020304" pitchFamily="18" charset="0"/>
              </a:rPr>
              <a:t> syndrome</a:t>
            </a:r>
          </a:p>
        </p:txBody>
      </p:sp>
      <p:pic>
        <p:nvPicPr>
          <p:cNvPr id="2" name="Picture 1">
            <a:extLst>
              <a:ext uri="{FF2B5EF4-FFF2-40B4-BE49-F238E27FC236}">
                <a16:creationId xmlns:a16="http://schemas.microsoft.com/office/drawing/2014/main" id="{C7E05F44-FA8B-193D-22CA-A8240BEFD848}"/>
              </a:ext>
            </a:extLst>
          </p:cNvPr>
          <p:cNvPicPr>
            <a:picLocks noChangeAspect="1"/>
          </p:cNvPicPr>
          <p:nvPr/>
        </p:nvPicPr>
        <p:blipFill>
          <a:blip r:embed="rId3"/>
          <a:stretch>
            <a:fillRect/>
          </a:stretch>
        </p:blipFill>
        <p:spPr>
          <a:xfrm>
            <a:off x="7610856" y="0"/>
            <a:ext cx="4581144" cy="6858000"/>
          </a:xfrm>
          <a:prstGeom prst="rect">
            <a:avLst/>
          </a:prstGeom>
        </p:spPr>
      </p:pic>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800AD-75EA-CC01-6524-6C6E01D24AD7}"/>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87CA8609-27AD-FA83-9D7F-279A02FE592E}"/>
              </a:ext>
            </a:extLst>
          </p:cNvPr>
          <p:cNvSpPr txBox="1"/>
          <p:nvPr/>
        </p:nvSpPr>
        <p:spPr>
          <a:xfrm>
            <a:off x="177800" y="2231042"/>
            <a:ext cx="11836400" cy="4457952"/>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Diagnosis</a:t>
            </a:r>
          </a:p>
          <a:p>
            <a:pPr algn="just">
              <a:lnSpc>
                <a:spcPct val="150000"/>
              </a:lnSpc>
            </a:pPr>
            <a:r>
              <a:rPr lang="en-US" sz="2400" dirty="0">
                <a:latin typeface="Times New Roman" panose="02020603050405020304" pitchFamily="18" charset="0"/>
                <a:cs typeface="Times New Roman" panose="02020603050405020304" pitchFamily="18" charset="0"/>
              </a:rPr>
              <a:t>1- Diagnosis is usually based on serology in conjunction with the clinical presentation and epidemiological data (a history of possible exposure, presence of risk factors).</a:t>
            </a:r>
          </a:p>
          <a:p>
            <a:pPr algn="just">
              <a:lnSpc>
                <a:spcPct val="150000"/>
              </a:lnSpc>
            </a:pPr>
            <a:r>
              <a:rPr lang="en-US" sz="2400" dirty="0">
                <a:latin typeface="Times New Roman" panose="02020603050405020304" pitchFamily="18" charset="0"/>
                <a:cs typeface="Times New Roman" panose="02020603050405020304" pitchFamily="18" charset="0"/>
              </a:rPr>
              <a:t>2- The microscopic agglutination test (MAT) .</a:t>
            </a:r>
          </a:p>
          <a:p>
            <a:pPr algn="just">
              <a:lnSpc>
                <a:spcPct val="150000"/>
              </a:lnSpc>
            </a:pPr>
            <a:r>
              <a:rPr lang="en-US" sz="2400" dirty="0">
                <a:latin typeface="Times New Roman" panose="02020603050405020304" pitchFamily="18" charset="0"/>
                <a:cs typeface="Times New Roman" panose="02020603050405020304" pitchFamily="18" charset="0"/>
              </a:rPr>
              <a:t>3- The enzyme linked immunosorbent assay (ELISA).</a:t>
            </a:r>
          </a:p>
          <a:p>
            <a:pPr algn="just">
              <a:lnSpc>
                <a:spcPct val="150000"/>
              </a:lnSpc>
            </a:pPr>
            <a:r>
              <a:rPr lang="en-US" sz="2400" dirty="0">
                <a:latin typeface="Times New Roman" panose="02020603050405020304" pitchFamily="18" charset="0"/>
                <a:cs typeface="Times New Roman" panose="02020603050405020304" pitchFamily="18" charset="0"/>
              </a:rPr>
              <a:t>4- Isolation of </a:t>
            </a:r>
            <a:r>
              <a:rPr lang="en-US" sz="2400" dirty="0" err="1">
                <a:latin typeface="Times New Roman" panose="02020603050405020304" pitchFamily="18" charset="0"/>
                <a:cs typeface="Times New Roman" panose="02020603050405020304" pitchFamily="18" charset="0"/>
              </a:rPr>
              <a:t>leptospires</a:t>
            </a:r>
            <a:r>
              <a:rPr lang="en-US" sz="2400" dirty="0">
                <a:latin typeface="Times New Roman" panose="02020603050405020304" pitchFamily="18" charset="0"/>
                <a:cs typeface="Times New Roman" panose="02020603050405020304" pitchFamily="18" charset="0"/>
              </a:rPr>
              <a:t> from blood, urine or other clinical materials through culture.</a:t>
            </a:r>
          </a:p>
          <a:p>
            <a:pPr algn="just">
              <a:lnSpc>
                <a:spcPct val="150000"/>
              </a:lnSpc>
            </a:pPr>
            <a:r>
              <a:rPr lang="en-US" sz="2400" dirty="0">
                <a:latin typeface="Times New Roman" panose="02020603050405020304" pitchFamily="18" charset="0"/>
                <a:cs typeface="Times New Roman" panose="02020603050405020304" pitchFamily="18" charset="0"/>
              </a:rPr>
              <a:t>5- Detection by polymerase chain reaction (PCR) .</a:t>
            </a:r>
          </a:p>
          <a:p>
            <a:pPr algn="just">
              <a:lnSpc>
                <a:spcPct val="150000"/>
              </a:lnSpc>
            </a:pPr>
            <a:r>
              <a:rPr lang="en-US" sz="2400" dirty="0">
                <a:latin typeface="Times New Roman" panose="02020603050405020304" pitchFamily="18" charset="0"/>
                <a:cs typeface="Times New Roman" panose="02020603050405020304" pitchFamily="18" charset="0"/>
              </a:rPr>
              <a:t>6- Immune staining techniques may be available in some centers.</a:t>
            </a:r>
          </a:p>
        </p:txBody>
      </p:sp>
      <p:pic>
        <p:nvPicPr>
          <p:cNvPr id="7" name="Picture 6">
            <a:extLst>
              <a:ext uri="{FF2B5EF4-FFF2-40B4-BE49-F238E27FC236}">
                <a16:creationId xmlns:a16="http://schemas.microsoft.com/office/drawing/2014/main" id="{234C28BA-6155-334A-4929-1C3457E8886C}"/>
              </a:ext>
            </a:extLst>
          </p:cNvPr>
          <p:cNvPicPr>
            <a:picLocks noChangeAspect="1"/>
          </p:cNvPicPr>
          <p:nvPr/>
        </p:nvPicPr>
        <p:blipFill>
          <a:blip r:embed="rId2"/>
          <a:stretch>
            <a:fillRect/>
          </a:stretch>
        </p:blipFill>
        <p:spPr>
          <a:xfrm>
            <a:off x="0" y="86360"/>
            <a:ext cx="12192000" cy="2311400"/>
          </a:xfrm>
          <a:prstGeom prst="rect">
            <a:avLst/>
          </a:prstGeom>
        </p:spPr>
      </p:pic>
    </p:spTree>
    <p:extLst>
      <p:ext uri="{BB962C8B-B14F-4D97-AF65-F5344CB8AC3E}">
        <p14:creationId xmlns:p14="http://schemas.microsoft.com/office/powerpoint/2010/main" val="363608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213359" y="614013"/>
            <a:ext cx="8686801" cy="6119945"/>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1- Vaccinating animals is an important step in preventing leptospirosis, but there is no vaccine for humans.</a:t>
            </a:r>
          </a:p>
          <a:p>
            <a:pPr algn="just">
              <a:lnSpc>
                <a:spcPct val="150000"/>
              </a:lnSpc>
            </a:pPr>
            <a:r>
              <a:rPr lang="en-US" sz="2400" dirty="0">
                <a:latin typeface="Times New Roman" panose="02020603050405020304" pitchFamily="18" charset="0"/>
                <a:cs typeface="Times New Roman" panose="02020603050405020304" pitchFamily="18" charset="0"/>
              </a:rPr>
              <a:t>2-</a:t>
            </a:r>
            <a:r>
              <a:rPr lang="en-US" sz="2400" b="0" i="0" dirty="0">
                <a:effectLst/>
                <a:latin typeface="Times New Roman" panose="02020603050405020304" pitchFamily="18" charset="0"/>
                <a:cs typeface="Times New Roman" panose="02020603050405020304" pitchFamily="18" charset="0"/>
              </a:rPr>
              <a:t>Avoid flood water and any other water you think might be contaminated.</a:t>
            </a:r>
          </a:p>
          <a:p>
            <a:pPr algn="just">
              <a:lnSpc>
                <a:spcPct val="150000"/>
              </a:lnSpc>
            </a:pPr>
            <a:r>
              <a:rPr lang="en-US" sz="2400" b="0" i="0" dirty="0">
                <a:effectLst/>
                <a:latin typeface="Times New Roman" panose="02020603050405020304" pitchFamily="18" charset="0"/>
                <a:cs typeface="Times New Roman" panose="02020603050405020304" pitchFamily="18" charset="0"/>
              </a:rPr>
              <a:t>3- Wear protective clothing such as shoes, gloves, goggles, when working with animals, or working in water, soil or mud.</a:t>
            </a:r>
          </a:p>
          <a:p>
            <a:pPr algn="just">
              <a:lnSpc>
                <a:spcPct val="150000"/>
              </a:lnSpc>
            </a:pPr>
            <a:r>
              <a:rPr lang="en-US" sz="2400" b="0" i="0" dirty="0">
                <a:effectLst/>
                <a:latin typeface="Times New Roman" panose="02020603050405020304" pitchFamily="18" charset="0"/>
                <a:cs typeface="Times New Roman" panose="02020603050405020304" pitchFamily="18" charset="0"/>
              </a:rPr>
              <a:t>4- Cover any cuts and abrasions on your skin with a waterproof dressing.</a:t>
            </a:r>
          </a:p>
          <a:p>
            <a:pPr algn="just">
              <a:lnSpc>
                <a:spcPct val="150000"/>
              </a:lnSpc>
            </a:pPr>
            <a:r>
              <a:rPr lang="en-US" sz="2400" b="0" i="0" dirty="0">
                <a:effectLst/>
                <a:latin typeface="Times New Roman" panose="02020603050405020304" pitchFamily="18" charset="0"/>
                <a:cs typeface="Times New Roman" panose="02020603050405020304" pitchFamily="18" charset="0"/>
              </a:rPr>
              <a:t>5-Always wash and dry your hands, to prevent infection spreading.</a:t>
            </a:r>
          </a:p>
          <a:p>
            <a:pPr algn="just">
              <a:lnSpc>
                <a:spcPct val="150000"/>
              </a:lnSpc>
            </a:pPr>
            <a:r>
              <a:rPr lang="en-US" sz="2400" b="0" i="0" dirty="0">
                <a:effectLst/>
                <a:latin typeface="Times New Roman" panose="02020603050405020304" pitchFamily="18" charset="0"/>
                <a:cs typeface="Times New Roman" panose="02020603050405020304" pitchFamily="18" charset="0"/>
              </a:rPr>
              <a:t>6- Shower after working in mud, soil, water or with animals you think might be infected.</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3955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FDAC6-A2D4-F30B-4E6C-E5B2FA1648F7}"/>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395</TotalTime>
  <Words>485</Words>
  <Application>Microsoft Office PowerPoint</Application>
  <PresentationFormat>Widescreen</PresentationFormat>
  <Paragraphs>32</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Ion</vt:lpstr>
      <vt:lpstr>Leptospirosis</vt:lpstr>
      <vt:lpstr>Leptospirosis is an infectious disease of humans and animals that is caused by pathogenic spirochetes of the genus Leptospira (Leptospira interrogans). It is considered the most common zoonosis in the world. Leptospirosis is distributed worldwide (sparing the polar regions) but is most common in the tropics. Leptospira species infect a wide range of animals, including mammals, birds, amphibians, and reptiles. Part of its life cycle is a chronic carrier state in some animals, in which the leptospires spread hematogenously, colonize the proximal renal tubules, and are shed via urine into the environment.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8</cp:revision>
  <dcterms:created xsi:type="dcterms:W3CDTF">2023-09-16T19:39:28Z</dcterms:created>
  <dcterms:modified xsi:type="dcterms:W3CDTF">2024-04-15T20:45:27Z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